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6" r:id="rId4"/>
    <p:sldId id="269" r:id="rId5"/>
    <p:sldId id="260" r:id="rId6"/>
    <p:sldId id="263" r:id="rId7"/>
    <p:sldId id="262" r:id="rId8"/>
    <p:sldId id="258" r:id="rId9"/>
    <p:sldId id="264" r:id="rId10"/>
    <p:sldId id="283" r:id="rId11"/>
    <p:sldId id="287" r:id="rId12"/>
    <p:sldId id="288" r:id="rId13"/>
    <p:sldId id="285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01185397541441"/>
          <c:y val="6.7527492549976517E-2"/>
          <c:w val="0.87489876136566758"/>
          <c:h val="0.7383602468941736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Despesas!$H$25</c:f>
              <c:strCache>
                <c:ptCount val="1"/>
                <c:pt idx="0">
                  <c:v>Receitas Tarifárias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Despesas!$I$23:$L$23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Despesas!$I$25:$L$25</c:f>
              <c:numCache>
                <c:formatCode>#,###,</c:formatCode>
                <c:ptCount val="4"/>
                <c:pt idx="0">
                  <c:v>5544641.9699999997</c:v>
                </c:pt>
                <c:pt idx="1">
                  <c:v>4009340.02</c:v>
                </c:pt>
                <c:pt idx="2">
                  <c:v>4333107.21</c:v>
                </c:pt>
                <c:pt idx="3">
                  <c:v>5154708.6537100002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5-4A1F-AC90-46C7C52D11FD}"/>
            </c:ext>
          </c:extLst>
        </c:ser>
        <c:ser>
          <c:idx val="2"/>
          <c:order val="2"/>
          <c:tx>
            <c:strRef>
              <c:f>Despesas!$H$26</c:f>
              <c:strCache>
                <c:ptCount val="1"/>
                <c:pt idx="0">
                  <c:v>Compensação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Despesas!$I$23:$L$23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Despesas!$I$26:$L$26</c:f>
              <c:numCache>
                <c:formatCode>#,###,</c:formatCode>
                <c:ptCount val="4"/>
                <c:pt idx="0">
                  <c:v>3110483.55</c:v>
                </c:pt>
                <c:pt idx="1">
                  <c:v>3315934.69</c:v>
                </c:pt>
                <c:pt idx="2">
                  <c:v>3300000</c:v>
                </c:pt>
                <c:pt idx="3">
                  <c:v>5051601.0023800004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5-4A1F-AC90-46C7C52D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9489856"/>
        <c:axId val="586284528"/>
      </c:barChart>
      <c:lineChart>
        <c:grouping val="stacked"/>
        <c:varyColors val="0"/>
        <c:ser>
          <c:idx val="0"/>
          <c:order val="0"/>
          <c:tx>
            <c:strRef>
              <c:f>Despesas!$H$24</c:f>
              <c:strCache>
                <c:ptCount val="1"/>
                <c:pt idx="0">
                  <c:v>Operação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Despesas!$I$23:$L$23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Despesas!$I$24:$L$24</c:f>
              <c:numCache>
                <c:formatCode>#,###,</c:formatCode>
                <c:ptCount val="4"/>
                <c:pt idx="0">
                  <c:v>8632900.0800000001</c:v>
                </c:pt>
                <c:pt idx="1">
                  <c:v>7248655.8599999994</c:v>
                </c:pt>
                <c:pt idx="2">
                  <c:v>7587099.8599999994</c:v>
                </c:pt>
                <c:pt idx="3">
                  <c:v>10132980.27654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45-4A1F-AC90-46C7C52D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489856"/>
        <c:axId val="586284528"/>
      </c:lineChart>
      <c:catAx>
        <c:axId val="3094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284528"/>
        <c:crosses val="autoZero"/>
        <c:auto val="1"/>
        <c:lblAlgn val="ctr"/>
        <c:lblOffset val="100"/>
        <c:noMultiLvlLbl val="0"/>
      </c:catAx>
      <c:valAx>
        <c:axId val="5862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4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7"/>
          <c:order val="0"/>
          <c:tx>
            <c:strRef>
              <c:f>Passageiros!$B$2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Passageiros!$B$3:$B$14</c:f>
              <c:numCache>
                <c:formatCode>_-* #,##0_-;\-* #,##0_-;_-* "-"??_-;_-@_-</c:formatCode>
                <c:ptCount val="12"/>
                <c:pt idx="0">
                  <c:v>207613416</c:v>
                </c:pt>
                <c:pt idx="1">
                  <c:v>224126089</c:v>
                </c:pt>
                <c:pt idx="2">
                  <c:v>258981310</c:v>
                </c:pt>
                <c:pt idx="3">
                  <c:v>246009412</c:v>
                </c:pt>
                <c:pt idx="4">
                  <c:v>248454074</c:v>
                </c:pt>
                <c:pt idx="5">
                  <c:v>249352330</c:v>
                </c:pt>
                <c:pt idx="6">
                  <c:v>231858730</c:v>
                </c:pt>
                <c:pt idx="7">
                  <c:v>262069342</c:v>
                </c:pt>
                <c:pt idx="8">
                  <c:v>250967061</c:v>
                </c:pt>
                <c:pt idx="9">
                  <c:v>251548580</c:v>
                </c:pt>
                <c:pt idx="10">
                  <c:v>246211771</c:v>
                </c:pt>
                <c:pt idx="11">
                  <c:v>238151896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34-4EEA-8D39-94C292BC4ABC}"/>
            </c:ext>
          </c:extLst>
        </c:ser>
        <c:ser>
          <c:idx val="6"/>
          <c:order val="1"/>
          <c:tx>
            <c:strRef>
              <c:f>Passageiros!$C$2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Passageiros!$C$3:$C$14</c:f>
              <c:numCache>
                <c:formatCode>_-* #,##0_-;\-* #,##0_-;_-* "-"??_-;_-@_-</c:formatCode>
                <c:ptCount val="12"/>
                <c:pt idx="0">
                  <c:v>210450611</c:v>
                </c:pt>
                <c:pt idx="1">
                  <c:v>220056641</c:v>
                </c:pt>
                <c:pt idx="2">
                  <c:v>261183757</c:v>
                </c:pt>
                <c:pt idx="3">
                  <c:v>226885533</c:v>
                </c:pt>
                <c:pt idx="4">
                  <c:v>260539435</c:v>
                </c:pt>
                <c:pt idx="5">
                  <c:v>241863560</c:v>
                </c:pt>
                <c:pt idx="6">
                  <c:v>229374476</c:v>
                </c:pt>
                <c:pt idx="7">
                  <c:v>257723471</c:v>
                </c:pt>
                <c:pt idx="8">
                  <c:v>243087712</c:v>
                </c:pt>
                <c:pt idx="9">
                  <c:v>247990748</c:v>
                </c:pt>
                <c:pt idx="10">
                  <c:v>237017585</c:v>
                </c:pt>
                <c:pt idx="11">
                  <c:v>228092545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4-4EEA-8D39-94C292BC4ABC}"/>
            </c:ext>
          </c:extLst>
        </c:ser>
        <c:ser>
          <c:idx val="0"/>
          <c:order val="2"/>
          <c:tx>
            <c:strRef>
              <c:f>Passageiros!$D$2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Passageiros!$D$3:$D$14</c:f>
              <c:numCache>
                <c:formatCode>_-* #,##0_-;\-* #,##0_-;_-* "-"??_-;_-@_-</c:formatCode>
                <c:ptCount val="12"/>
                <c:pt idx="0">
                  <c:v>208457141</c:v>
                </c:pt>
                <c:pt idx="1">
                  <c:v>212484247</c:v>
                </c:pt>
                <c:pt idx="2">
                  <c:v>249643423</c:v>
                </c:pt>
                <c:pt idx="3">
                  <c:v>242649455</c:v>
                </c:pt>
                <c:pt idx="4">
                  <c:v>245521974</c:v>
                </c:pt>
                <c:pt idx="5">
                  <c:v>234637218</c:v>
                </c:pt>
                <c:pt idx="6">
                  <c:v>221080168</c:v>
                </c:pt>
                <c:pt idx="7">
                  <c:v>255405817</c:v>
                </c:pt>
                <c:pt idx="8">
                  <c:v>233888960</c:v>
                </c:pt>
                <c:pt idx="9">
                  <c:v>251183049</c:v>
                </c:pt>
                <c:pt idx="10">
                  <c:v>226901164</c:v>
                </c:pt>
                <c:pt idx="11">
                  <c:v>217063006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34-4EEA-8D39-94C292BC4ABC}"/>
            </c:ext>
          </c:extLst>
        </c:ser>
        <c:ser>
          <c:idx val="1"/>
          <c:order val="3"/>
          <c:tx>
            <c:strRef>
              <c:f>Passageiros!$E$2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Passageiros!$E$3:$E$14</c:f>
              <c:numCache>
                <c:formatCode>_-* #,##0_-;\-* #,##0_-;_-* "-"??_-;_-@_-</c:formatCode>
                <c:ptCount val="12"/>
                <c:pt idx="0">
                  <c:v>203090244</c:v>
                </c:pt>
                <c:pt idx="1">
                  <c:v>214135442</c:v>
                </c:pt>
                <c:pt idx="2">
                  <c:v>219257012</c:v>
                </c:pt>
                <c:pt idx="3">
                  <c:v>227678340</c:v>
                </c:pt>
                <c:pt idx="4">
                  <c:v>236277895</c:v>
                </c:pt>
                <c:pt idx="5">
                  <c:v>210588554</c:v>
                </c:pt>
                <c:pt idx="6">
                  <c:v>211994268</c:v>
                </c:pt>
                <c:pt idx="7">
                  <c:v>235025134</c:v>
                </c:pt>
                <c:pt idx="8">
                  <c:v>221020095</c:v>
                </c:pt>
                <c:pt idx="9">
                  <c:v>239172615</c:v>
                </c:pt>
                <c:pt idx="10">
                  <c:v>217270974</c:v>
                </c:pt>
                <c:pt idx="11">
                  <c:v>202654621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34-4EEA-8D39-94C292BC4ABC}"/>
            </c:ext>
          </c:extLst>
        </c:ser>
        <c:ser>
          <c:idx val="2"/>
          <c:order val="4"/>
          <c:tx>
            <c:strRef>
              <c:f>Passageiros!$F$2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Passageiros!$F$3:$F$14</c:f>
              <c:numCache>
                <c:formatCode>_-* #,##0_-;\-* #,##0_-;_-* "-"??_-;_-@_-</c:formatCode>
                <c:ptCount val="12"/>
                <c:pt idx="0">
                  <c:v>194091235</c:v>
                </c:pt>
                <c:pt idx="1">
                  <c:v>193824524</c:v>
                </c:pt>
                <c:pt idx="2">
                  <c:v>161376052</c:v>
                </c:pt>
                <c:pt idx="3">
                  <c:v>69140944</c:v>
                </c:pt>
                <c:pt idx="4">
                  <c:v>75262184</c:v>
                </c:pt>
                <c:pt idx="5">
                  <c:v>93253266</c:v>
                </c:pt>
                <c:pt idx="6">
                  <c:v>115551446</c:v>
                </c:pt>
                <c:pt idx="7">
                  <c:v>121130247</c:v>
                </c:pt>
                <c:pt idx="8">
                  <c:v>127143837</c:v>
                </c:pt>
                <c:pt idx="9">
                  <c:v>136936275</c:v>
                </c:pt>
                <c:pt idx="10">
                  <c:v>137374492</c:v>
                </c:pt>
                <c:pt idx="11">
                  <c:v>138168179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34-4EEA-8D39-94C292BC4ABC}"/>
            </c:ext>
          </c:extLst>
        </c:ser>
        <c:ser>
          <c:idx val="3"/>
          <c:order val="5"/>
          <c:tx>
            <c:strRef>
              <c:f>Passageiros!$G$2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Passageiros!$G$3:$G$14</c:f>
              <c:numCache>
                <c:formatCode>_-* #,##0_-;\-* #,##0_-;_-* "-"??_-;_-@_-</c:formatCode>
                <c:ptCount val="12"/>
                <c:pt idx="0">
                  <c:v>125023935</c:v>
                </c:pt>
                <c:pt idx="1">
                  <c:v>129108360</c:v>
                </c:pt>
                <c:pt idx="2">
                  <c:v>118392076</c:v>
                </c:pt>
                <c:pt idx="3">
                  <c:v>112113967</c:v>
                </c:pt>
                <c:pt idx="4">
                  <c:v>133750783</c:v>
                </c:pt>
                <c:pt idx="5">
                  <c:v>136666103</c:v>
                </c:pt>
                <c:pt idx="6">
                  <c:v>139345245</c:v>
                </c:pt>
                <c:pt idx="7">
                  <c:v>150130694</c:v>
                </c:pt>
                <c:pt idx="8">
                  <c:v>151420064</c:v>
                </c:pt>
                <c:pt idx="9">
                  <c:v>155172834</c:v>
                </c:pt>
                <c:pt idx="10">
                  <c:v>162503103</c:v>
                </c:pt>
                <c:pt idx="11">
                  <c:v>160898386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34-4EEA-8D39-94C292BC4ABC}"/>
            </c:ext>
          </c:extLst>
        </c:ser>
        <c:ser>
          <c:idx val="4"/>
          <c:order val="6"/>
          <c:tx>
            <c:strRef>
              <c:f>Passageiros!$H$2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Passageiros!$H$3:$H$14</c:f>
              <c:numCache>
                <c:formatCode>_-* #,##0_-;\-* #,##0_-;_-* "-"??_-;_-@_-</c:formatCode>
                <c:ptCount val="12"/>
                <c:pt idx="0">
                  <c:v>138276515</c:v>
                </c:pt>
                <c:pt idx="1">
                  <c:v>154440219</c:v>
                </c:pt>
                <c:pt idx="2">
                  <c:v>181694310</c:v>
                </c:pt>
                <c:pt idx="3">
                  <c:v>169638214</c:v>
                </c:pt>
                <c:pt idx="4">
                  <c:v>186161754</c:v>
                </c:pt>
                <c:pt idx="5">
                  <c:v>168232015</c:v>
                </c:pt>
                <c:pt idx="6">
                  <c:v>168695732</c:v>
                </c:pt>
                <c:pt idx="7">
                  <c:v>188303094</c:v>
                </c:pt>
                <c:pt idx="8">
                  <c:v>176338896</c:v>
                </c:pt>
                <c:pt idx="9">
                  <c:v>177709870</c:v>
                </c:pt>
                <c:pt idx="10">
                  <c:v>174254815</c:v>
                </c:pt>
                <c:pt idx="11">
                  <c:v>166458086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34-4EEA-8D39-94C292BC4ABC}"/>
            </c:ext>
          </c:extLst>
        </c:ser>
        <c:ser>
          <c:idx val="5"/>
          <c:order val="7"/>
          <c:tx>
            <c:strRef>
              <c:f>Passageiros!$I$2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Passageiros!$A$3:$A$14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Passageiros!$I$3:$I$14</c:f>
              <c:numCache>
                <c:formatCode>_-* #,##0_-;\-* #,##0_-;_-* "-"??_-;_-@_-</c:formatCode>
                <c:ptCount val="12"/>
                <c:pt idx="0">
                  <c:v>150555599</c:v>
                </c:pt>
                <c:pt idx="1">
                  <c:v>154231011</c:v>
                </c:pt>
                <c:pt idx="2">
                  <c:v>191069452</c:v>
                </c:pt>
                <c:pt idx="3" formatCode="#,##0">
                  <c:v>166140120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34-4EEA-8D39-94C292BC4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340864"/>
        <c:axId val="1230073584"/>
      </c:lineChart>
      <c:catAx>
        <c:axId val="5003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0073584"/>
        <c:crosses val="autoZero"/>
        <c:auto val="1"/>
        <c:lblAlgn val="ctr"/>
        <c:lblOffset val="100"/>
        <c:noMultiLvlLbl val="0"/>
      </c:catAx>
      <c:valAx>
        <c:axId val="1230073584"/>
        <c:scaling>
          <c:orientation val="minMax"/>
          <c:min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034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0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6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4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5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62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40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6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8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75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0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5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3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06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32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4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5C65A1-5C30-473A-8DE4-5D3EBD4274A1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BF1293-65E2-4E59-B04B-720D33948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2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008DD-91DA-4958-8E35-626BEC0C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744134"/>
          </a:xfrm>
        </p:spPr>
        <p:txBody>
          <a:bodyPr/>
          <a:lstStyle/>
          <a:p>
            <a:r>
              <a:rPr lang="pt-BR" b="1" dirty="0"/>
              <a:t>Sistema de Transporte</a:t>
            </a:r>
            <a:br>
              <a:rPr lang="pt-BR" b="1" dirty="0"/>
            </a:br>
            <a:r>
              <a:rPr lang="pt-BR" b="1" dirty="0"/>
              <a:t>Coletivo Municipal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71613F-87A9-4592-9762-790E39B99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1" y="4182532"/>
            <a:ext cx="9398000" cy="1955801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Evolução Recente das Receitas e Despesas</a:t>
            </a:r>
          </a:p>
          <a:p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Fatores determinantes dessa evolução</a:t>
            </a:r>
          </a:p>
          <a:p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Possibilidades adicionais para otimização</a:t>
            </a:r>
          </a:p>
          <a:p>
            <a:pPr algn="r"/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Maio/2023</a:t>
            </a:r>
          </a:p>
        </p:txBody>
      </p:sp>
    </p:spTree>
    <p:extLst>
      <p:ext uri="{BB962C8B-B14F-4D97-AF65-F5344CB8AC3E}">
        <p14:creationId xmlns:p14="http://schemas.microsoft.com/office/powerpoint/2010/main" val="39274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Gestão do BU</a:t>
            </a:r>
          </a:p>
        </p:txBody>
      </p:sp>
      <p:pic>
        <p:nvPicPr>
          <p:cNvPr id="4100" name="Picture 4" descr="https://www.sptrans.com.br/media/12510/cancelados.png">
            <a:extLst>
              <a:ext uri="{FF2B5EF4-FFF2-40B4-BE49-F238E27FC236}">
                <a16:creationId xmlns:a16="http://schemas.microsoft.com/office/drawing/2014/main" id="{C7FD3B0D-2B29-414D-9C68-853788A0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320"/>
            <a:ext cx="8001296" cy="46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ptrans.com.br/media/12509/cartoes-emitidos.png">
            <a:extLst>
              <a:ext uri="{FF2B5EF4-FFF2-40B4-BE49-F238E27FC236}">
                <a16:creationId xmlns:a16="http://schemas.microsoft.com/office/drawing/2014/main" id="{B3F22ACC-D299-4CC3-9304-1F86E9C0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96" y="2244319"/>
            <a:ext cx="3830142" cy="20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3122EAA-82E5-46B1-9ECA-8E4304EB253F}"/>
              </a:ext>
            </a:extLst>
          </p:cNvPr>
          <p:cNvSpPr/>
          <p:nvPr/>
        </p:nvSpPr>
        <p:spPr>
          <a:xfrm>
            <a:off x="8001296" y="6216531"/>
            <a:ext cx="364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B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Fonte: SPTrans – Relatório Integrado da Administração –2021</a:t>
            </a:r>
          </a:p>
        </p:txBody>
      </p:sp>
    </p:spTree>
    <p:extLst>
      <p:ext uri="{BB962C8B-B14F-4D97-AF65-F5344CB8AC3E}">
        <p14:creationId xmlns:p14="http://schemas.microsoft.com/office/powerpoint/2010/main" val="262534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Gestão do BU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122EAA-82E5-46B1-9ECA-8E4304EB253F}"/>
              </a:ext>
            </a:extLst>
          </p:cNvPr>
          <p:cNvSpPr/>
          <p:nvPr/>
        </p:nvSpPr>
        <p:spPr>
          <a:xfrm>
            <a:off x="8296361" y="6233465"/>
            <a:ext cx="364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B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Fonte: SPTrans – Relatório Integrado da Administração – 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3BD7A3-6149-46E5-9353-32DB7545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25" y="2294467"/>
            <a:ext cx="3711342" cy="21122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DC3EC60-1CC7-46AB-BC22-8AA8ACA9B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4467"/>
            <a:ext cx="8296361" cy="45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008DD-91DA-4958-8E35-626BEC0C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0671"/>
            <a:ext cx="9144000" cy="1836657"/>
          </a:xfrm>
        </p:spPr>
        <p:txBody>
          <a:bodyPr/>
          <a:lstStyle/>
          <a:p>
            <a:r>
              <a:rPr lang="pt-BR" b="1" dirty="0"/>
              <a:t>Possíveis Otimizações</a:t>
            </a:r>
            <a:br>
              <a:rPr lang="pt-BR" b="1" dirty="0"/>
            </a:br>
            <a:r>
              <a:rPr lang="pt-BR" b="1" dirty="0"/>
              <a:t>Adicionais</a:t>
            </a:r>
          </a:p>
        </p:txBody>
      </p:sp>
    </p:spTree>
    <p:extLst>
      <p:ext uri="{BB962C8B-B14F-4D97-AF65-F5344CB8AC3E}">
        <p14:creationId xmlns:p14="http://schemas.microsoft.com/office/powerpoint/2010/main" val="194451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Possíveis Otimizações Adicionais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BB2DD-FEB7-4214-8EFB-464A6FCC42A3}"/>
              </a:ext>
            </a:extLst>
          </p:cNvPr>
          <p:cNvSpPr txBox="1"/>
          <p:nvPr/>
        </p:nvSpPr>
        <p:spPr>
          <a:xfrm>
            <a:off x="501295" y="2375095"/>
            <a:ext cx="111894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pt-BR" sz="2800" b="1" dirty="0"/>
              <a:t>Cobradores (Estrutural e </a:t>
            </a:r>
            <a:r>
              <a:rPr lang="pt-BR" sz="2800" b="1" dirty="0" err="1"/>
              <a:t>Artic</a:t>
            </a:r>
            <a:r>
              <a:rPr lang="pt-BR" sz="2800" b="1" dirty="0"/>
              <a:t>. Regional): $ 754 mi/ano</a:t>
            </a:r>
          </a:p>
          <a:p>
            <a:r>
              <a:rPr lang="pt-BR" sz="2800" dirty="0"/>
              <a:t>    </a:t>
            </a:r>
            <a:r>
              <a:rPr lang="pt-BR" sz="2000" dirty="0"/>
              <a:t>Fonte: SPTrans</a:t>
            </a:r>
          </a:p>
          <a:p>
            <a:endParaRPr lang="pt-BR" sz="1000" dirty="0"/>
          </a:p>
          <a:p>
            <a:endParaRPr lang="pt-BR" sz="1000" dirty="0"/>
          </a:p>
          <a:p>
            <a:endParaRPr lang="pt-BR" sz="1000" dirty="0"/>
          </a:p>
          <a:p>
            <a:endParaRPr lang="pt-BR" sz="1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pt-BR" sz="2800" b="1" dirty="0"/>
              <a:t>Eletrificação da Frota*: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Investimento via Prefeitura** (Externalidades Positivas)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Economia de Custeio (Combustível/Manutenção)</a:t>
            </a:r>
          </a:p>
          <a:p>
            <a:pPr lvl="1"/>
            <a:endParaRPr lang="pt-BR" sz="800" dirty="0"/>
          </a:p>
          <a:p>
            <a:r>
              <a:rPr lang="pt-BR" sz="2000" dirty="0"/>
              <a:t>* Compromisso estabelecido na política de mudança climática da Prefeitura de São Paulo, instituída pela Lei municipal n° 14.933 de 2009 (alterada pela Lei n° 16.802 de 2018).</a:t>
            </a:r>
          </a:p>
          <a:p>
            <a:r>
              <a:rPr lang="pt-BR" sz="2000" dirty="0"/>
              <a:t>** Eletrificação da etapa inicial (2.600 un.) via Prefeitura representa </a:t>
            </a:r>
            <a:r>
              <a:rPr lang="pt-BR" sz="2000"/>
              <a:t>economia de </a:t>
            </a:r>
          </a:p>
          <a:p>
            <a:r>
              <a:rPr lang="pt-BR" sz="2000" dirty="0"/>
              <a:t>$ 5 bilhões, segundo SEFAZ/PMSP</a:t>
            </a:r>
          </a:p>
          <a:p>
            <a:endParaRPr lang="pt-BR" sz="1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457277-F0A8-4FF0-B4C4-4662A94941C1}"/>
              </a:ext>
            </a:extLst>
          </p:cNvPr>
          <p:cNvSpPr/>
          <p:nvPr/>
        </p:nvSpPr>
        <p:spPr>
          <a:xfrm>
            <a:off x="10135197" y="1205663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213949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008DD-91DA-4958-8E35-626BEC0C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9947"/>
            <a:ext cx="9144000" cy="958106"/>
          </a:xfrm>
        </p:spPr>
        <p:txBody>
          <a:bodyPr/>
          <a:lstStyle/>
          <a:p>
            <a:r>
              <a:rPr lang="pt-BR" b="1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7903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008DD-91DA-4958-8E35-626BEC0C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4500"/>
            <a:ext cx="9144000" cy="889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Receitas e Despesas</a:t>
            </a:r>
          </a:p>
        </p:txBody>
      </p:sp>
    </p:spTree>
    <p:extLst>
      <p:ext uri="{BB962C8B-B14F-4D97-AF65-F5344CB8AC3E}">
        <p14:creationId xmlns:p14="http://schemas.microsoft.com/office/powerpoint/2010/main" val="376329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Despesas e Fontes de Financiamento</a:t>
            </a:r>
          </a:p>
        </p:txBody>
      </p:sp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194EABFC-231F-4FF0-A169-DA77F702F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27525"/>
              </p:ext>
            </p:extLst>
          </p:nvPr>
        </p:nvGraphicFramePr>
        <p:xfrm>
          <a:off x="6905519" y="1917898"/>
          <a:ext cx="4685348" cy="304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B04D5BBB-205B-4BB7-A248-566557BD81BF}"/>
              </a:ext>
            </a:extLst>
          </p:cNvPr>
          <p:cNvSpPr/>
          <p:nvPr/>
        </p:nvSpPr>
        <p:spPr>
          <a:xfrm>
            <a:off x="3715293" y="6597027"/>
            <a:ext cx="740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B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Fonte: SPTrans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BB2DD-FEB7-4214-8EFB-464A6FCC42A3}"/>
              </a:ext>
            </a:extLst>
          </p:cNvPr>
          <p:cNvSpPr txBox="1"/>
          <p:nvPr/>
        </p:nvSpPr>
        <p:spPr>
          <a:xfrm>
            <a:off x="601133" y="3093095"/>
            <a:ext cx="5135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Sem quaisquer efeitos na demanda*, tarifa zero importa despesas adicionais de 6,5% da Receita Corrente Líquida =&gt; Equivale a 60% do Investimento da Prefeitura</a:t>
            </a:r>
          </a:p>
          <a:p>
            <a:r>
              <a:rPr lang="pt-BR" dirty="0"/>
              <a:t>(Dados de 2022).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76C5B8E-7E56-4D2A-920C-F65FD0137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56905"/>
              </p:ext>
            </p:extLst>
          </p:nvPr>
        </p:nvGraphicFramePr>
        <p:xfrm>
          <a:off x="3808426" y="4838121"/>
          <a:ext cx="7472138" cy="1758906"/>
        </p:xfrm>
        <a:graphic>
          <a:graphicData uri="http://schemas.openxmlformats.org/drawingml/2006/table">
            <a:tbl>
              <a:tblPr/>
              <a:tblGrid>
                <a:gridCol w="3508422">
                  <a:extLst>
                    <a:ext uri="{9D8B030D-6E8A-4147-A177-3AD203B41FA5}">
                      <a16:colId xmlns:a16="http://schemas.microsoft.com/office/drawing/2014/main" val="3635925301"/>
                    </a:ext>
                  </a:extLst>
                </a:gridCol>
                <a:gridCol w="990929">
                  <a:extLst>
                    <a:ext uri="{9D8B030D-6E8A-4147-A177-3AD203B41FA5}">
                      <a16:colId xmlns:a16="http://schemas.microsoft.com/office/drawing/2014/main" val="2148626422"/>
                    </a:ext>
                  </a:extLst>
                </a:gridCol>
                <a:gridCol w="990929">
                  <a:extLst>
                    <a:ext uri="{9D8B030D-6E8A-4147-A177-3AD203B41FA5}">
                      <a16:colId xmlns:a16="http://schemas.microsoft.com/office/drawing/2014/main" val="3387895229"/>
                    </a:ext>
                  </a:extLst>
                </a:gridCol>
                <a:gridCol w="990929">
                  <a:extLst>
                    <a:ext uri="{9D8B030D-6E8A-4147-A177-3AD203B41FA5}">
                      <a16:colId xmlns:a16="http://schemas.microsoft.com/office/drawing/2014/main" val="3817789658"/>
                    </a:ext>
                  </a:extLst>
                </a:gridCol>
                <a:gridCol w="990929">
                  <a:extLst>
                    <a:ext uri="{9D8B030D-6E8A-4147-A177-3AD203B41FA5}">
                      <a16:colId xmlns:a16="http://schemas.microsoft.com/office/drawing/2014/main" val="722299095"/>
                    </a:ext>
                  </a:extLst>
                </a:gridCol>
              </a:tblGrid>
              <a:tr h="29315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062090"/>
                  </a:ext>
                </a:extLst>
              </a:tr>
              <a:tr h="29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653373"/>
                  </a:ext>
                </a:extLst>
              </a:tr>
              <a:tr h="29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Tarifárias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33106"/>
                  </a:ext>
                </a:extLst>
              </a:tr>
              <a:tr h="29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Compensação Tarifária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32547"/>
                  </a:ext>
                </a:extLst>
              </a:tr>
              <a:tr h="29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Tarifas (% RCL)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761080"/>
                  </a:ext>
                </a:extLst>
              </a:tr>
              <a:tr h="29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Compensação Tarifária (% RCL)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622810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29457277-F0A8-4FF0-B4C4-4662A94941C1}"/>
              </a:ext>
            </a:extLst>
          </p:cNvPr>
          <p:cNvSpPr/>
          <p:nvPr/>
        </p:nvSpPr>
        <p:spPr>
          <a:xfrm>
            <a:off x="10277164" y="2019879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377184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008DD-91DA-4958-8E35-626BEC0C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7973"/>
            <a:ext cx="9144000" cy="1622053"/>
          </a:xfrm>
        </p:spPr>
        <p:txBody>
          <a:bodyPr/>
          <a:lstStyle/>
          <a:p>
            <a:r>
              <a:rPr lang="pt-BR" b="1" dirty="0"/>
              <a:t>Fatores Determinantes</a:t>
            </a:r>
            <a:br>
              <a:rPr lang="pt-BR" b="1" dirty="0"/>
            </a:br>
            <a:r>
              <a:rPr lang="pt-BR" b="1" dirty="0"/>
              <a:t>da Evolução Recente</a:t>
            </a:r>
          </a:p>
        </p:txBody>
      </p:sp>
    </p:spTree>
    <p:extLst>
      <p:ext uri="{BB962C8B-B14F-4D97-AF65-F5344CB8AC3E}">
        <p14:creationId xmlns:p14="http://schemas.microsoft.com/office/powerpoint/2010/main" val="87613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922868"/>
            <a:ext cx="9272900" cy="706964"/>
          </a:xfrm>
        </p:spPr>
        <p:txBody>
          <a:bodyPr/>
          <a:lstStyle/>
          <a:p>
            <a:r>
              <a:rPr lang="pt-BR" b="1" dirty="0"/>
              <a:t>Tarifas (desde Jan/2020)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AE0AF639-364F-487C-A8C4-8777DF7BF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26303"/>
              </p:ext>
            </p:extLst>
          </p:nvPr>
        </p:nvGraphicFramePr>
        <p:xfrm>
          <a:off x="482600" y="2099310"/>
          <a:ext cx="6092890" cy="4758690"/>
        </p:xfrm>
        <a:graphic>
          <a:graphicData uri="http://schemas.openxmlformats.org/drawingml/2006/table">
            <a:tbl>
              <a:tblPr/>
              <a:tblGrid>
                <a:gridCol w="5073159">
                  <a:extLst>
                    <a:ext uri="{9D8B030D-6E8A-4147-A177-3AD203B41FA5}">
                      <a16:colId xmlns:a16="http://schemas.microsoft.com/office/drawing/2014/main" val="1390270378"/>
                    </a:ext>
                  </a:extLst>
                </a:gridCol>
                <a:gridCol w="1019731">
                  <a:extLst>
                    <a:ext uri="{9D8B030D-6E8A-4147-A177-3AD203B41FA5}">
                      <a16:colId xmlns:a16="http://schemas.microsoft.com/office/drawing/2014/main" val="3843521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PAGAMENTO EM: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8303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Dinheiro / Crédito Eletrônico Comum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R$4,40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71121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Crédito Eletrônico Vale-Transporte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R$4,83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216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Crédito Eletrônico Estudante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R$2,20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4488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Integração Ônibus + Metrô/CPTM Estudante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R$4,40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471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Integração Ônibus + Metrô/CPTM Comum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R$7,65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12033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Integração Ônibus + Metrô/CPTM Vale-Transporte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R$9,24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001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87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BILHETE 24 horas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50895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Crédito Eletrônico Comum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R$16,80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62537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Integração Ônibus + Metrô/CPTM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R$22,52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908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5832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BILHETE MENSAL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1314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Crédito Eletrônico Comum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R$213,80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92148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Integração Ônibus + Metrô/CPTM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R$338,00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963828"/>
                  </a:ext>
                </a:extLst>
              </a:tr>
              <a:tr h="295275"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GRATUIDADE: 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Maiores de 60 anos*, Estudantes, PCD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270673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9049EE-3548-436A-8A70-AEC3B8951413}"/>
              </a:ext>
            </a:extLst>
          </p:cNvPr>
          <p:cNvSpPr txBox="1"/>
          <p:nvPr/>
        </p:nvSpPr>
        <p:spPr>
          <a:xfrm>
            <a:off x="6855755" y="2241352"/>
            <a:ext cx="4979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de R$4,40, paga com Crédito Eletrônico Comum, permite até quatro embarques em ônibus diferentes, no período de 3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Integrada Comum de R$7,65 permite até três embarques em ônibus diferentes, no período de 3 horas e um embarque no sistema de trilhos, nas duas primeiras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de R$4,83, paga com Crédito Eletrônico Vale-Transporte(VT), permite até dois embarques em ônibus diferentes, em período de 3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Integrada Ônibus + Metrô/CPTM Vale-Transporte de R$9,24 permite um embarque em ônibus, em até 3 horas e um embarque no sistema de trilhos nas duas primeiras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de R$2,20, paga com Crédito Eletrônico Estudante, permite até quatro embarques em ônibus diferentes, no período de 2horas.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Mensal dá direito a 10 embarques/dia durante 31 dias corridos.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 Tarifa 24 horas dá direito a 10 embarques durante 24 horas corridas.</a:t>
            </a:r>
          </a:p>
        </p:txBody>
      </p:sp>
    </p:spTree>
    <p:extLst>
      <p:ext uri="{BB962C8B-B14F-4D97-AF65-F5344CB8AC3E}">
        <p14:creationId xmlns:p14="http://schemas.microsoft.com/office/powerpoint/2010/main" val="167289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Vale Transporte (LF 7.418/1985)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2903BA-B949-448A-B3B5-CECABE0E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33" y="2294467"/>
            <a:ext cx="11167533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Lógica: Custo Total do Sistema/Passageiros (1ºembarque)</a:t>
            </a:r>
          </a:p>
          <a:p>
            <a:pPr marL="0" indent="0">
              <a:buNone/>
            </a:pPr>
            <a:r>
              <a:rPr lang="pt-BR" dirty="0"/>
              <a:t>“Contribuintes paulistanos não subsidiam obrigação das empresas”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Projeção SPTrans para 2020 -&gt; Definiu tarifas de 2020:</a:t>
            </a:r>
          </a:p>
          <a:p>
            <a:pPr marL="0" indent="0">
              <a:buNone/>
            </a:pPr>
            <a:r>
              <a:rPr lang="pt-BR" dirty="0"/>
              <a:t>	Custo Médio Mensal projetado (A): R$748.200.283,23</a:t>
            </a:r>
          </a:p>
          <a:p>
            <a:pPr marL="0" indent="0">
              <a:buNone/>
            </a:pPr>
            <a:r>
              <a:rPr lang="pt-BR" dirty="0"/>
              <a:t>	Passageiros por mês projetado(B): 141.308.733</a:t>
            </a:r>
          </a:p>
          <a:p>
            <a:pPr marL="0" indent="0">
              <a:buNone/>
            </a:pPr>
            <a:r>
              <a:rPr lang="pt-BR" dirty="0"/>
              <a:t>	Valor(A/B): R$4,83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Atenção: 	</a:t>
            </a:r>
            <a:r>
              <a:rPr lang="pt-BR" dirty="0"/>
              <a:t>Valores apurados* de 2020 -&gt; R$ 6,62 </a:t>
            </a:r>
          </a:p>
          <a:p>
            <a:pPr marL="0" indent="0">
              <a:buNone/>
            </a:pPr>
            <a:r>
              <a:rPr lang="pt-BR" dirty="0"/>
              <a:t>		Valores apurados* de 2021 -&gt; R$ 6,47</a:t>
            </a:r>
          </a:p>
          <a:p>
            <a:pPr marL="0" indent="0">
              <a:buNone/>
            </a:pPr>
            <a:r>
              <a:rPr lang="pt-BR" dirty="0"/>
              <a:t>		Valores apurados* de 2022 -&gt; R$ 7,06</a:t>
            </a:r>
          </a:p>
          <a:p>
            <a:pPr marL="0" indent="0">
              <a:buNone/>
            </a:pPr>
            <a:r>
              <a:rPr lang="pt-BR" dirty="0"/>
              <a:t>*Cálculo próprio: Despesas de Operação/Estimativa de 1ºs embarques</a:t>
            </a:r>
          </a:p>
        </p:txBody>
      </p:sp>
    </p:spTree>
    <p:extLst>
      <p:ext uri="{BB962C8B-B14F-4D97-AF65-F5344CB8AC3E}">
        <p14:creationId xmlns:p14="http://schemas.microsoft.com/office/powerpoint/2010/main" val="154082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2A3ACE8-147C-4A67-8DA4-0CC21CE40EA9}"/>
              </a:ext>
            </a:extLst>
          </p:cNvPr>
          <p:cNvSpPr/>
          <p:nvPr/>
        </p:nvSpPr>
        <p:spPr>
          <a:xfrm>
            <a:off x="1154953" y="4590409"/>
            <a:ext cx="6939179" cy="402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Integração com Trilhos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2903BA-B949-448A-B3B5-CECABE0E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						     </a:t>
            </a:r>
            <a:r>
              <a:rPr lang="pt-BR" b="1" dirty="0"/>
              <a:t>Comum</a:t>
            </a:r>
            <a:r>
              <a:rPr lang="pt-BR" dirty="0"/>
              <a:t>		</a:t>
            </a:r>
            <a:r>
              <a:rPr lang="pt-BR" b="1" dirty="0"/>
              <a:t>Vale Transporte</a:t>
            </a:r>
          </a:p>
          <a:p>
            <a:pPr marL="0" indent="0">
              <a:buNone/>
            </a:pPr>
            <a:r>
              <a:rPr lang="pt-BR" dirty="0"/>
              <a:t>Tarifa Ônibus:				R$4,40			R$4,83</a:t>
            </a:r>
          </a:p>
          <a:p>
            <a:pPr marL="0" indent="0">
              <a:buNone/>
            </a:pPr>
            <a:r>
              <a:rPr lang="pt-BR" dirty="0"/>
              <a:t>Tarifa Trilhos:					R$4,40			R$4,83</a:t>
            </a:r>
          </a:p>
          <a:p>
            <a:pPr marL="0" indent="0">
              <a:buNone/>
            </a:pPr>
            <a:r>
              <a:rPr lang="pt-BR" dirty="0"/>
              <a:t>Soma(A):					R$8,80			R$9,66</a:t>
            </a:r>
          </a:p>
          <a:p>
            <a:pPr marL="0" indent="0">
              <a:buNone/>
            </a:pPr>
            <a:r>
              <a:rPr lang="pt-BR" dirty="0"/>
              <a:t>Tarifa Integração(B):			R$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7,65			R$9,24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Subsídio adicional (A-B):		R$1,15			R$0,42</a:t>
            </a:r>
          </a:p>
          <a:p>
            <a:pPr marL="0" indent="0">
              <a:buNone/>
            </a:pPr>
            <a:r>
              <a:rPr lang="pt-BR" dirty="0"/>
              <a:t>    Município			 		R$0,77			R$0,00</a:t>
            </a:r>
          </a:p>
          <a:p>
            <a:pPr marL="0" indent="0">
              <a:buNone/>
            </a:pPr>
            <a:r>
              <a:rPr lang="pt-BR" dirty="0"/>
              <a:t>    Estado					R$0,38			R$0,42</a:t>
            </a:r>
          </a:p>
        </p:txBody>
      </p:sp>
    </p:spTree>
    <p:extLst>
      <p:ext uri="{BB962C8B-B14F-4D97-AF65-F5344CB8AC3E}">
        <p14:creationId xmlns:p14="http://schemas.microsoft.com/office/powerpoint/2010/main" val="245381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Passageiros Transportados (Viagens)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D92138-77AB-432C-9C6D-A524813C206C}"/>
              </a:ext>
            </a:extLst>
          </p:cNvPr>
          <p:cNvSpPr/>
          <p:nvPr/>
        </p:nvSpPr>
        <p:spPr>
          <a:xfrm>
            <a:off x="421879" y="6335485"/>
            <a:ext cx="540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</a:rPr>
              <a:t>Fonte: SPTrans – Indicadores do Sistema de Transporte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1BEAB904-CBD0-49FC-AA53-0E6FD7EAA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67005"/>
              </p:ext>
            </p:extLst>
          </p:nvPr>
        </p:nvGraphicFramePr>
        <p:xfrm>
          <a:off x="421879" y="2052735"/>
          <a:ext cx="11260048" cy="428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5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75D3-08BA-4A05-8419-7091F47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Evolução da Frota e da Demanda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4B00FE8-9F7C-4763-B462-E405FBC34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50633"/>
              </p:ext>
            </p:extLst>
          </p:nvPr>
        </p:nvGraphicFramePr>
        <p:xfrm>
          <a:off x="2007669" y="1680632"/>
          <a:ext cx="7480473" cy="4897389"/>
        </p:xfrm>
        <a:graphic>
          <a:graphicData uri="http://schemas.openxmlformats.org/drawingml/2006/table">
            <a:tbl>
              <a:tblPr/>
              <a:tblGrid>
                <a:gridCol w="1224792">
                  <a:extLst>
                    <a:ext uri="{9D8B030D-6E8A-4147-A177-3AD203B41FA5}">
                      <a16:colId xmlns:a16="http://schemas.microsoft.com/office/drawing/2014/main" val="2223401559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645906658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val="3491084959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836489891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1817626617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3412866542"/>
                    </a:ext>
                  </a:extLst>
                </a:gridCol>
                <a:gridCol w="746621">
                  <a:extLst>
                    <a:ext uri="{9D8B030D-6E8A-4147-A177-3AD203B41FA5}">
                      <a16:colId xmlns:a16="http://schemas.microsoft.com/office/drawing/2014/main" val="1128519725"/>
                    </a:ext>
                  </a:extLst>
                </a:gridCol>
                <a:gridCol w="792844">
                  <a:extLst>
                    <a:ext uri="{9D8B030D-6E8A-4147-A177-3AD203B41FA5}">
                      <a16:colId xmlns:a16="http://schemas.microsoft.com/office/drawing/2014/main" val="842545458"/>
                    </a:ext>
                  </a:extLst>
                </a:gridCol>
                <a:gridCol w="840503">
                  <a:extLst>
                    <a:ext uri="{9D8B030D-6E8A-4147-A177-3AD203B41FA5}">
                      <a16:colId xmlns:a16="http://schemas.microsoft.com/office/drawing/2014/main" val="1071076389"/>
                    </a:ext>
                  </a:extLst>
                </a:gridCol>
              </a:tblGrid>
              <a:tr h="558668">
                <a:tc>
                  <a:txBody>
                    <a:bodyPr/>
                    <a:lstStyle/>
                    <a:p>
                      <a:pPr algn="l" fontAlgn="t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Frota em Operação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Frota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Pessoas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Pessoas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Viagens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Viagens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Viagens/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Pessoa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Linhas em Operação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498319"/>
                  </a:ext>
                </a:extLst>
              </a:tr>
              <a:tr h="26734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Antes Pandemia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12.814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3.273.392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9.052.408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1.316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029904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20/03/2020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1.676.478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4.501.768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97239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31/03/2020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5.249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912.135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2.333.812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137846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01/06/2020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1.189.320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3.187.946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23859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31/07/2020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1.650.440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4.492.447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91789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30/09/2020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1.875.491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5.169.134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14482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30/11/2020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1.965.151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5.320.802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74443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01/02/2021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1.907.367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5.190.091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863722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31/03/2021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1.310.581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3.620.498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889170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31/05/2021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1.842.859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5.058.453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97280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30/07/2021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1.891.703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5.238.868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4605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30/09/2021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2.217.657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6.165.935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57923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30/11/2021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2.409.035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6.634.223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702472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31/01/2022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2.073.020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5.719.803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59967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31/03/2022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11.943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2.567.950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7.050.875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603461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31/05/2022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2.552.228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7.103.215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65777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01/08/2022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2.433.739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6.720.175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361467"/>
                  </a:ext>
                </a:extLst>
              </a:tr>
              <a:tr h="1102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30/09/2022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2.464.147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6.606.890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05530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30/11/2022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2.409.712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6.430.408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76922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31/01/2023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2.288.034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6.335.067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37503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08/03/2023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2.520.492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6.975.021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5449" marR="5449" marT="54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556325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AD25FB39-C72E-4C48-A75F-8C37D9703395}"/>
              </a:ext>
            </a:extLst>
          </p:cNvPr>
          <p:cNvSpPr/>
          <p:nvPr/>
        </p:nvSpPr>
        <p:spPr>
          <a:xfrm>
            <a:off x="2007669" y="6550223"/>
            <a:ext cx="4721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Fonte: SPTrans – Situação dos Ônibus na Cidade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252276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1308</TotalTime>
  <Words>1085</Words>
  <Application>Microsoft Office PowerPoint</Application>
  <PresentationFormat>Widescreen</PresentationFormat>
  <Paragraphs>319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Times New Roman</vt:lpstr>
      <vt:lpstr>Wingdings 3</vt:lpstr>
      <vt:lpstr>Íon - Sala da Diretoria</vt:lpstr>
      <vt:lpstr>Sistema de Transporte Coletivo Municipal</vt:lpstr>
      <vt:lpstr>Receitas e Despesas</vt:lpstr>
      <vt:lpstr>Despesas e Fontes de Financiamento</vt:lpstr>
      <vt:lpstr>Fatores Determinantes da Evolução Recente</vt:lpstr>
      <vt:lpstr>Tarifas (desde Jan/2020)</vt:lpstr>
      <vt:lpstr>Vale Transporte (LF 7.418/1985)</vt:lpstr>
      <vt:lpstr>Integração com Trilhos</vt:lpstr>
      <vt:lpstr>Passageiros Transportados (Viagens)</vt:lpstr>
      <vt:lpstr>Evolução da Frota e da Demanda</vt:lpstr>
      <vt:lpstr>Gestão do BU</vt:lpstr>
      <vt:lpstr>Gestão do BU</vt:lpstr>
      <vt:lpstr>Possíveis Otimizações Adicionais</vt:lpstr>
      <vt:lpstr>Possíveis Otimizações Adicionais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Philippe Vedolim Duchateau</dc:creator>
  <cp:lastModifiedBy>Philippe Vedolim Duchateau</cp:lastModifiedBy>
  <cp:revision>68</cp:revision>
  <dcterms:created xsi:type="dcterms:W3CDTF">2023-03-17T18:05:13Z</dcterms:created>
  <dcterms:modified xsi:type="dcterms:W3CDTF">2023-05-29T21:22:00Z</dcterms:modified>
</cp:coreProperties>
</file>